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2" r:id="rId1"/>
    <p:sldMasterId id="2147483688" r:id="rId2"/>
  </p:sldMasterIdLst>
  <p:notesMasterIdLst>
    <p:notesMasterId r:id="rId11"/>
  </p:notesMasterIdLst>
  <p:handoutMasterIdLst>
    <p:handoutMasterId r:id="rId12"/>
  </p:handoutMasterIdLst>
  <p:sldIdLst>
    <p:sldId id="7670" r:id="rId3"/>
    <p:sldId id="7798" r:id="rId4"/>
    <p:sldId id="7672" r:id="rId5"/>
    <p:sldId id="7673" r:id="rId6"/>
    <p:sldId id="7799" r:id="rId7"/>
    <p:sldId id="7800" r:id="rId8"/>
    <p:sldId id="7801" r:id="rId9"/>
    <p:sldId id="7802" r:id="rId10"/>
  </p:sldIdLst>
  <p:sldSz cx="12192000" cy="6858000"/>
  <p:notesSz cx="10234613" cy="7102475"/>
  <p:custDataLst>
    <p:tags r:id="rId1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8">
          <p15:clr>
            <a:srgbClr val="A4A3A4"/>
          </p15:clr>
        </p15:guide>
        <p15:guide id="2" orient="horz" pos="1933">
          <p15:clr>
            <a:srgbClr val="A4A3A4"/>
          </p15:clr>
        </p15:guide>
        <p15:guide id="3" orient="horz" pos="3090">
          <p15:clr>
            <a:srgbClr val="A4A3A4"/>
          </p15:clr>
        </p15:guide>
        <p15:guide id="4" pos="619">
          <p15:clr>
            <a:srgbClr val="A4A3A4"/>
          </p15:clr>
        </p15:guide>
        <p15:guide id="5" pos="7061">
          <p15:clr>
            <a:srgbClr val="A4A3A4"/>
          </p15:clr>
        </p15:guide>
        <p15:guide id="6" orient="horz" pos="2319">
          <p15:clr>
            <a:srgbClr val="A4A3A4"/>
          </p15:clr>
        </p15:guide>
        <p15:guide id="7" orient="horz" pos="2704">
          <p15:clr>
            <a:srgbClr val="A4A3A4"/>
          </p15:clr>
        </p15:guide>
        <p15:guide id="8" orient="horz" pos="1412">
          <p15:clr>
            <a:srgbClr val="A4A3A4"/>
          </p15:clr>
        </p15:guide>
        <p15:guide id="9" orient="horz" pos="2976">
          <p15:clr>
            <a:srgbClr val="A4A3A4"/>
          </p15:clr>
        </p15:guide>
        <p15:guide id="10" orient="horz" pos="8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nsheng Zhou （周健生）" initials="JZ（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  <a:srgbClr val="5B9BD5"/>
    <a:srgbClr val="FDFDFD"/>
    <a:srgbClr val="BC3D04"/>
    <a:srgbClr val="B2290E"/>
    <a:srgbClr val="BA2D06"/>
    <a:srgbClr val="15579D"/>
    <a:srgbClr val="14589D"/>
    <a:srgbClr val="1DB4C4"/>
    <a:srgbClr val="006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4" autoAdjust="0"/>
    <p:restoredTop sz="95071" autoAdjust="0"/>
  </p:normalViewPr>
  <p:slideViewPr>
    <p:cSldViewPr snapToGrid="0" snapToObjects="1" showGuides="1">
      <p:cViewPr varScale="1">
        <p:scale>
          <a:sx n="128" d="100"/>
          <a:sy n="128" d="100"/>
        </p:scale>
        <p:origin x="384" y="176"/>
      </p:cViewPr>
      <p:guideLst>
        <p:guide pos="4588"/>
        <p:guide orient="horz" pos="1933"/>
        <p:guide orient="horz" pos="3090"/>
        <p:guide pos="619"/>
        <p:guide pos="7061"/>
        <p:guide orient="horz" pos="2319"/>
        <p:guide orient="horz" pos="2704"/>
        <p:guide orient="horz" pos="1412"/>
        <p:guide orient="horz" pos="2976"/>
        <p:guide orient="horz" pos="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50" d="100"/>
        <a:sy n="150" d="100"/>
      </p:scale>
      <p:origin x="0" y="-45629"/>
    </p:cViewPr>
  </p:sorterViewPr>
  <p:notesViewPr>
    <p:cSldViewPr snapToGrid="0" snapToObjects="1">
      <p:cViewPr varScale="1">
        <p:scale>
          <a:sx n="160" d="100"/>
          <a:sy n="160" d="100"/>
        </p:scale>
        <p:origin x="497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357"/>
          </a:xfrm>
          <a:prstGeom prst="rect">
            <a:avLst/>
          </a:prstGeom>
        </p:spPr>
        <p:txBody>
          <a:bodyPr vert="horz" wrap="square" lIns="94787" tIns="47393" rIns="94787" bIns="47393" numCol="1" anchor="t" anchorCtr="0" compatLnSpc="1"/>
          <a:lstStyle>
            <a:lvl1pPr eaLnBrk="1" hangingPunct="1">
              <a:defRPr kumimoji="1"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797247" y="0"/>
            <a:ext cx="4434999" cy="356357"/>
          </a:xfrm>
          <a:prstGeom prst="rect">
            <a:avLst/>
          </a:prstGeom>
        </p:spPr>
        <p:txBody>
          <a:bodyPr vert="horz" wrap="square" lIns="94787" tIns="47393" rIns="94787" bIns="47393" numCol="1" anchor="t" anchorCtr="0" compatLnSpc="1"/>
          <a:lstStyle>
            <a:lvl1pPr algn="r" eaLnBrk="1" hangingPunct="1">
              <a:defRPr kumimoji="1"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DC686881-7A03-0D47-8D9D-7704B32D11FB}" type="datetimeFigureOut">
              <a:rPr lang="zh-CN" altLang="en-US"/>
              <a:t>2026/1/20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6746120"/>
            <a:ext cx="4434999" cy="356356"/>
          </a:xfrm>
          <a:prstGeom prst="rect">
            <a:avLst/>
          </a:prstGeom>
        </p:spPr>
        <p:txBody>
          <a:bodyPr vert="horz" wrap="square" lIns="94787" tIns="47393" rIns="94787" bIns="47393" numCol="1" anchor="b" anchorCtr="0" compatLnSpc="1"/>
          <a:lstStyle>
            <a:lvl1pPr eaLnBrk="1" hangingPunct="1">
              <a:defRPr kumimoji="1"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797247" y="6746120"/>
            <a:ext cx="4434999" cy="356356"/>
          </a:xfrm>
          <a:prstGeom prst="rect">
            <a:avLst/>
          </a:prstGeom>
        </p:spPr>
        <p:txBody>
          <a:bodyPr vert="horz" wrap="square" lIns="94787" tIns="47393" rIns="94787" bIns="47393" numCol="1" anchor="b" anchorCtr="0" compatLnSpc="1"/>
          <a:lstStyle>
            <a:lvl1pPr algn="r" eaLnBrk="1" hangingPunct="1">
              <a:defRPr kumimoji="1" sz="1200"/>
            </a:lvl1pPr>
          </a:lstStyle>
          <a:p>
            <a:fld id="{12183E53-2B32-C44A-AC2D-1A7F5B4FC43C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357"/>
          </a:xfrm>
          <a:prstGeom prst="rect">
            <a:avLst/>
          </a:prstGeom>
        </p:spPr>
        <p:txBody>
          <a:bodyPr vert="horz" wrap="square" lIns="94787" tIns="47393" rIns="94787" bIns="47393" numCol="1" anchor="t" anchorCtr="0" compatLnSpc="1"/>
          <a:lstStyle>
            <a:lvl1pPr eaLnBrk="1" hangingPunct="1">
              <a:defRPr kumimoji="1"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6357"/>
          </a:xfrm>
          <a:prstGeom prst="rect">
            <a:avLst/>
          </a:prstGeom>
        </p:spPr>
        <p:txBody>
          <a:bodyPr vert="horz" wrap="square" lIns="94787" tIns="47393" rIns="94787" bIns="47393" numCol="1" anchor="t" anchorCtr="0" compatLnSpc="1"/>
          <a:lstStyle>
            <a:lvl1pPr algn="r" eaLnBrk="1" hangingPunct="1">
              <a:defRPr kumimoji="1"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6CCABEEB-8A2D-BA43-9213-004772288678}" type="datetimeFigureOut">
              <a:rPr lang="zh-CN" altLang="en-US"/>
              <a:t>2026/1/20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86088" y="887413"/>
            <a:ext cx="4262437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7" tIns="47393" rIns="94787" bIns="47393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23462" y="3418066"/>
            <a:ext cx="8187690" cy="2796600"/>
          </a:xfrm>
          <a:prstGeom prst="rect">
            <a:avLst/>
          </a:prstGeom>
        </p:spPr>
        <p:txBody>
          <a:bodyPr vert="horz" wrap="square" lIns="94787" tIns="47393" rIns="94787" bIns="47393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6746120"/>
            <a:ext cx="4434999" cy="356356"/>
          </a:xfrm>
          <a:prstGeom prst="rect">
            <a:avLst/>
          </a:prstGeom>
        </p:spPr>
        <p:txBody>
          <a:bodyPr vert="horz" wrap="square" lIns="94787" tIns="47393" rIns="94787" bIns="47393" numCol="1" anchor="b" anchorCtr="0" compatLnSpc="1"/>
          <a:lstStyle>
            <a:lvl1pPr eaLnBrk="1" hangingPunct="1">
              <a:defRPr kumimoji="1"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797247" y="6746120"/>
            <a:ext cx="4434999" cy="356356"/>
          </a:xfrm>
          <a:prstGeom prst="rect">
            <a:avLst/>
          </a:prstGeom>
        </p:spPr>
        <p:txBody>
          <a:bodyPr vert="horz" wrap="square" lIns="94787" tIns="47393" rIns="94787" bIns="47393" numCol="1" anchor="b" anchorCtr="0" compatLnSpc="1"/>
          <a:lstStyle>
            <a:lvl1pPr algn="r" eaLnBrk="1" hangingPunct="1">
              <a:defRPr kumimoji="1" sz="1200"/>
            </a:lvl1pPr>
          </a:lstStyle>
          <a:p>
            <a:fld id="{196E27FD-F51E-7B47-B22B-7377638898A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幻灯片图像占位符 1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8" name="文本占位符 2"/>
          <p:cNvSpPr>
            <a:spLocks noGrp="1" noChangeArrowheads="1"/>
          </p:cNvSpPr>
          <p:nvPr>
            <p:ph type="body" idx="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529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70142" indent="-296208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84834" indent="-236967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58767" indent="-236967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132701" indent="-236967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CE456E9-A3E5-5443-AEA4-BCD84B32B260}" type="slidenum">
              <a:rPr lang="zh-CN" altLang="en-US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89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幻灯片图像占位符 1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8" name="文本占位符 2"/>
          <p:cNvSpPr>
            <a:spLocks noGrp="1" noChangeArrowheads="1"/>
          </p:cNvSpPr>
          <p:nvPr>
            <p:ph type="body" idx="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529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70142" indent="-296208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84834" indent="-236967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58767" indent="-236967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132701" indent="-236967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CE456E9-A3E5-5443-AEA4-BCD84B32B260}" type="slidenum">
              <a:rPr lang="zh-CN" altLang="en-US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31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727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848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5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492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01725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03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939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492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45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71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492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36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27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045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492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-12700" y="10128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37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50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75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形用户界面, 应用程序&#10;&#10;描述已自动生成">
            <a:extLst>
              <a:ext uri="{FF2B5EF4-FFF2-40B4-BE49-F238E27FC236}">
                <a16:creationId xmlns:a16="http://schemas.microsoft.com/office/drawing/2014/main" id="{EB609F5E-38A8-4950-81A7-08D3123D95E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对象 7" hidden="1">
            <a:extLst>
              <a:ext uri="{FF2B5EF4-FFF2-40B4-BE49-F238E27FC236}">
                <a16:creationId xmlns:a16="http://schemas.microsoft.com/office/drawing/2014/main" id="{E6289CEA-046F-426F-8E4B-4ED17E37F0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6769624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98" imgH="499" progId="TCLayout.ActiveDocument.1">
                  <p:embed/>
                </p:oleObj>
              </mc:Choice>
              <mc:Fallback>
                <p:oleObj name="think-cell Slide" r:id="rId7" imgW="498" imgH="49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22A5AC6-C1A5-5C45-8D93-1635585F2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3B6DB8-D894-8E48-9AD9-FB694195E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A77BB9-5CF7-7E48-BBC3-686C526A56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8D12C-FB62-A243-A96A-AC3185923577}" type="datetimeFigureOut">
              <a:rPr kumimoji="1" lang="zh-CN" altLang="en-US" smtClean="0"/>
              <a:t>2026/1/20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C011E1-4054-AF44-833F-6021762B5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7F28D5-E5A6-AC46-A2B1-7A1BDD419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76C3C-BC5A-194E-802E-E9AAA684033D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9DD3FC20-6EF4-48F0-83B0-4BD4053FE685}"/>
              </a:ext>
            </a:extLst>
          </p:cNvPr>
          <p:cNvSpPr txBox="1">
            <a:spLocks/>
          </p:cNvSpPr>
          <p:nvPr userDrawn="1"/>
        </p:nvSpPr>
        <p:spPr>
          <a:xfrm>
            <a:off x="10816412" y="6383544"/>
            <a:ext cx="12144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C913308-F349-4B6D-A68A-DD1791B4A57B}" type="slidenum">
              <a:rPr lang="zh-CN" altLang="en-US" sz="1400" smtClean="0"/>
              <a:pPr algn="r"/>
              <a:t>‹#›</a:t>
            </a:fld>
            <a:r>
              <a:rPr lang="en-US" altLang="zh-CN" sz="1400" dirty="0"/>
              <a:t>/77</a:t>
            </a:r>
          </a:p>
        </p:txBody>
      </p:sp>
    </p:spTree>
    <p:extLst>
      <p:ext uri="{BB962C8B-B14F-4D97-AF65-F5344CB8AC3E}">
        <p14:creationId xmlns:p14="http://schemas.microsoft.com/office/powerpoint/2010/main" val="271282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8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A3242-AB66-4BC7-AF5D-F84B5369ED5D}" type="datetimeFigureOut">
              <a:rPr lang="zh-CN" altLang="en-US" smtClean="0"/>
              <a:pPr/>
              <a:t>2026/1/20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28FE9-6866-4B48-95FF-D082019A025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图形用户界面, 应用程序&#10;&#10;描述已自动生成">
            <a:extLst>
              <a:ext uri="{FF2B5EF4-FFF2-40B4-BE49-F238E27FC236}">
                <a16:creationId xmlns:a16="http://schemas.microsoft.com/office/drawing/2014/main" id="{69D00653-37B2-344B-A9B8-6329CE09D2B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734"/>
            <a:ext cx="12192000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24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9AD1B6-F83C-DDD0-2A8A-03C770F20216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65" name="图片 57" descr="图片包含 游戏机&#10;&#10;描述已自动生成"/>
            <p:cNvPicPr>
              <a:picLocks noChangeAspect="1" noChangeArrowheads="1"/>
            </p:cNvPicPr>
            <p:nvPr/>
          </p:nvPicPr>
          <p:blipFill>
            <a:blip r:embed="rId3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75">
              <a:extLst>
                <a:ext uri="{FF2B5EF4-FFF2-40B4-BE49-F238E27FC236}">
                  <a16:creationId xmlns:a16="http://schemas.microsoft.com/office/drawing/2014/main" id="{C889CA35-B4B8-21C2-A25F-1E7F191C02A5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Specifications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F1EB968-44A0-6B23-A99C-8A7ABC31CB1A}"/>
              </a:ext>
            </a:extLst>
          </p:cNvPr>
          <p:cNvGrpSpPr/>
          <p:nvPr/>
        </p:nvGrpSpPr>
        <p:grpSpPr>
          <a:xfrm>
            <a:off x="5286386" y="1328200"/>
            <a:ext cx="6756883" cy="2496504"/>
            <a:chOff x="5286386" y="1328200"/>
            <a:chExt cx="6756883" cy="249650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AA54AF-6582-DCE4-33FB-BBB5B43C1BA7}"/>
                </a:ext>
              </a:extLst>
            </p:cNvPr>
            <p:cNvGrpSpPr/>
            <p:nvPr/>
          </p:nvGrpSpPr>
          <p:grpSpPr>
            <a:xfrm>
              <a:off x="5286386" y="1328200"/>
              <a:ext cx="3135813" cy="2496504"/>
              <a:chOff x="5767128" y="1363385"/>
              <a:chExt cx="3135813" cy="2496504"/>
            </a:xfrm>
          </p:grpSpPr>
          <p:sp>
            <p:nvSpPr>
              <p:cNvPr id="11" name="矩形 42">
                <a:extLst>
                  <a:ext uri="{FF2B5EF4-FFF2-40B4-BE49-F238E27FC236}">
                    <a16:creationId xmlns:a16="http://schemas.microsoft.com/office/drawing/2014/main" id="{38CD1051-7990-FD0E-31C8-8B68792C5414}"/>
                  </a:ext>
                </a:extLst>
              </p:cNvPr>
              <p:cNvSpPr/>
              <p:nvPr/>
            </p:nvSpPr>
            <p:spPr>
              <a:xfrm>
                <a:off x="7897537" y="1769454"/>
                <a:ext cx="1005403" cy="4427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1856mm</a:t>
                </a:r>
              </a:p>
            </p:txBody>
          </p:sp>
          <p:sp>
            <p:nvSpPr>
              <p:cNvPr id="12" name="矩形 43">
                <a:extLst>
                  <a:ext uri="{FF2B5EF4-FFF2-40B4-BE49-F238E27FC236}">
                    <a16:creationId xmlns:a16="http://schemas.microsoft.com/office/drawing/2014/main" id="{AAFD34D4-6C54-41EB-9D7C-43342AC8DE8C}"/>
                  </a:ext>
                </a:extLst>
              </p:cNvPr>
              <p:cNvSpPr/>
              <p:nvPr/>
            </p:nvSpPr>
            <p:spPr>
              <a:xfrm>
                <a:off x="7897537" y="2175523"/>
                <a:ext cx="1005403" cy="4427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1700mm</a:t>
                </a:r>
              </a:p>
            </p:txBody>
          </p:sp>
          <p:sp>
            <p:nvSpPr>
              <p:cNvPr id="13" name="矩形 47">
                <a:extLst>
                  <a:ext uri="{FF2B5EF4-FFF2-40B4-BE49-F238E27FC236}">
                    <a16:creationId xmlns:a16="http://schemas.microsoft.com/office/drawing/2014/main" id="{F4118238-3141-FC20-0430-DC600B560BD1}"/>
                  </a:ext>
                </a:extLst>
              </p:cNvPr>
              <p:cNvSpPr/>
              <p:nvPr/>
            </p:nvSpPr>
            <p:spPr>
              <a:xfrm>
                <a:off x="7897538" y="2595881"/>
                <a:ext cx="1005403" cy="4427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2680mm</a:t>
                </a:r>
              </a:p>
            </p:txBody>
          </p:sp>
          <p:sp>
            <p:nvSpPr>
              <p:cNvPr id="14" name="矩形 48">
                <a:extLst>
                  <a:ext uri="{FF2B5EF4-FFF2-40B4-BE49-F238E27FC236}">
                    <a16:creationId xmlns:a16="http://schemas.microsoft.com/office/drawing/2014/main" id="{9BACAF7A-485B-162F-BC21-A6BDA6C2DE0B}"/>
                  </a:ext>
                </a:extLst>
              </p:cNvPr>
              <p:cNvSpPr/>
              <p:nvPr/>
            </p:nvSpPr>
            <p:spPr>
              <a:xfrm>
                <a:off x="7897537" y="1363385"/>
                <a:ext cx="1005403" cy="4427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4545mm</a:t>
                </a:r>
              </a:p>
            </p:txBody>
          </p:sp>
          <p:sp>
            <p:nvSpPr>
              <p:cNvPr id="15" name="矩形 49">
                <a:extLst>
                  <a:ext uri="{FF2B5EF4-FFF2-40B4-BE49-F238E27FC236}">
                    <a16:creationId xmlns:a16="http://schemas.microsoft.com/office/drawing/2014/main" id="{F1F8A67B-6DD8-00BC-69C1-07D03E9EA72F}"/>
                  </a:ext>
                </a:extLst>
              </p:cNvPr>
              <p:cNvSpPr/>
              <p:nvPr/>
            </p:nvSpPr>
            <p:spPr>
              <a:xfrm>
                <a:off x="5767128" y="1426773"/>
                <a:ext cx="2003425" cy="405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Length</a:t>
                </a:r>
              </a:p>
            </p:txBody>
          </p:sp>
          <p:sp>
            <p:nvSpPr>
              <p:cNvPr id="16" name="矩形 52">
                <a:extLst>
                  <a:ext uri="{FF2B5EF4-FFF2-40B4-BE49-F238E27FC236}">
                    <a16:creationId xmlns:a16="http://schemas.microsoft.com/office/drawing/2014/main" id="{901103A0-B911-2EFE-15E6-D16B540B9F99}"/>
                  </a:ext>
                </a:extLst>
              </p:cNvPr>
              <p:cNvSpPr/>
              <p:nvPr/>
            </p:nvSpPr>
            <p:spPr>
              <a:xfrm>
                <a:off x="6046528" y="1840832"/>
                <a:ext cx="1724025" cy="405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Width</a:t>
                </a:r>
              </a:p>
            </p:txBody>
          </p:sp>
          <p:sp>
            <p:nvSpPr>
              <p:cNvPr id="17" name="矩形 57">
                <a:extLst>
                  <a:ext uri="{FF2B5EF4-FFF2-40B4-BE49-F238E27FC236}">
                    <a16:creationId xmlns:a16="http://schemas.microsoft.com/office/drawing/2014/main" id="{D0FBA634-D4C9-455C-679A-6D1B2ABA816B}"/>
                  </a:ext>
                </a:extLst>
              </p:cNvPr>
              <p:cNvSpPr/>
              <p:nvPr/>
            </p:nvSpPr>
            <p:spPr>
              <a:xfrm>
                <a:off x="6316403" y="2238065"/>
                <a:ext cx="1454150" cy="405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Height</a:t>
                </a:r>
              </a:p>
            </p:txBody>
          </p:sp>
          <p:sp>
            <p:nvSpPr>
              <p:cNvPr id="18" name="矩形 76">
                <a:extLst>
                  <a:ext uri="{FF2B5EF4-FFF2-40B4-BE49-F238E27FC236}">
                    <a16:creationId xmlns:a16="http://schemas.microsoft.com/office/drawing/2014/main" id="{FB86620D-A48E-F426-CBA5-5CC6368EA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7128" y="2649404"/>
                <a:ext cx="2003425" cy="405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50000"/>
                  </a:lnSpc>
                </a:pPr>
                <a:r>
                  <a:rPr lang="en-US" altLang="zh-CN" sz="1500" dirty="0">
                    <a:solidFill>
                      <a:srgbClr val="404040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cs typeface="等线" panose="02010600030101010101" pitchFamily="2" charset="-122"/>
                    <a:sym typeface="+mn-lt"/>
                  </a:rPr>
                  <a:t>Wheelbase</a:t>
                </a:r>
              </a:p>
            </p:txBody>
          </p:sp>
          <p:sp>
            <p:nvSpPr>
              <p:cNvPr id="19" name="矩形 59">
                <a:extLst>
                  <a:ext uri="{FF2B5EF4-FFF2-40B4-BE49-F238E27FC236}">
                    <a16:creationId xmlns:a16="http://schemas.microsoft.com/office/drawing/2014/main" id="{6B35B507-66A8-46CF-15CE-A767BD5A7FF1}"/>
                  </a:ext>
                </a:extLst>
              </p:cNvPr>
              <p:cNvSpPr/>
              <p:nvPr/>
            </p:nvSpPr>
            <p:spPr>
              <a:xfrm>
                <a:off x="7807788" y="3417139"/>
                <a:ext cx="1080725" cy="442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5</a:t>
                </a:r>
              </a:p>
            </p:txBody>
          </p:sp>
          <p:sp>
            <p:nvSpPr>
              <p:cNvPr id="20" name="矩形 76">
                <a:extLst>
                  <a:ext uri="{FF2B5EF4-FFF2-40B4-BE49-F238E27FC236}">
                    <a16:creationId xmlns:a16="http://schemas.microsoft.com/office/drawing/2014/main" id="{C4C51A63-3784-1E59-DCE2-01F85459C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7128" y="3440512"/>
                <a:ext cx="2003425" cy="405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50000"/>
                  </a:lnSpc>
                </a:pPr>
                <a:r>
                  <a:rPr lang="en-US" altLang="zh-CN" sz="1500" dirty="0">
                    <a:solidFill>
                      <a:srgbClr val="404040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cs typeface="等线" panose="02010600030101010101" pitchFamily="2" charset="-122"/>
                    <a:sym typeface="+mn-lt"/>
                  </a:rPr>
                  <a:t>Seating Capacity</a:t>
                </a:r>
              </a:p>
            </p:txBody>
          </p:sp>
          <p:sp>
            <p:nvSpPr>
              <p:cNvPr id="21" name="矩形 61">
                <a:extLst>
                  <a:ext uri="{FF2B5EF4-FFF2-40B4-BE49-F238E27FC236}">
                    <a16:creationId xmlns:a16="http://schemas.microsoft.com/office/drawing/2014/main" id="{0968362B-8338-7FCB-D4BC-7C0CCD5CBD99}"/>
                  </a:ext>
                </a:extLst>
              </p:cNvPr>
              <p:cNvSpPr/>
              <p:nvPr/>
            </p:nvSpPr>
            <p:spPr>
              <a:xfrm>
                <a:off x="7997541" y="3036921"/>
                <a:ext cx="692818" cy="4427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latin typeface="华文宋体" panose="02010600040101010101" pitchFamily="2" charset="-122"/>
                    <a:ea typeface="华文宋体" panose="02010600040101010101" pitchFamily="2" charset="-122"/>
                    <a:cs typeface="+mn-ea"/>
                    <a:sym typeface="+mn-lt"/>
                  </a:rPr>
                  <a:t>2WD</a:t>
                </a:r>
              </a:p>
            </p:txBody>
          </p:sp>
          <p:sp>
            <p:nvSpPr>
              <p:cNvPr id="22" name="矩形 76">
                <a:extLst>
                  <a:ext uri="{FF2B5EF4-FFF2-40B4-BE49-F238E27FC236}">
                    <a16:creationId xmlns:a16="http://schemas.microsoft.com/office/drawing/2014/main" id="{20B4547F-300C-5D5D-655D-1C89E6966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7128" y="3064151"/>
                <a:ext cx="2003425" cy="405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50000"/>
                  </a:lnSpc>
                </a:pPr>
                <a:r>
                  <a:rPr lang="en-US" altLang="zh-CN" sz="1500" dirty="0">
                    <a:solidFill>
                      <a:srgbClr val="404040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cs typeface="等线" panose="02010600030101010101" pitchFamily="2" charset="-122"/>
                    <a:sym typeface="+mn-lt"/>
                  </a:rPr>
                  <a:t>Drive Type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2BC86E4-A6E4-4D00-C29B-96893394C5D9}"/>
                </a:ext>
              </a:extLst>
            </p:cNvPr>
            <p:cNvGrpSpPr/>
            <p:nvPr/>
          </p:nvGrpSpPr>
          <p:grpSpPr>
            <a:xfrm>
              <a:off x="8549182" y="1698204"/>
              <a:ext cx="3494087" cy="1638538"/>
              <a:chOff x="8876660" y="1393995"/>
              <a:chExt cx="3494087" cy="1638538"/>
            </a:xfrm>
          </p:grpSpPr>
          <p:sp>
            <p:nvSpPr>
              <p:cNvPr id="9" name="矩形 115">
                <a:extLst>
                  <a:ext uri="{FF2B5EF4-FFF2-40B4-BE49-F238E27FC236}">
                    <a16:creationId xmlns:a16="http://schemas.microsoft.com/office/drawing/2014/main" id="{F09201A5-5A72-7675-2320-CFE08DB28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17797" y="1393995"/>
                <a:ext cx="2003426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6000" b="1" spc="-150" dirty="0">
                    <a:solidFill>
                      <a:srgbClr val="002060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  <a:sym typeface="+mn-lt"/>
                  </a:rPr>
                  <a:t>SUV</a:t>
                </a:r>
                <a:endParaRPr lang="en-US" altLang="en-US" sz="6000" b="1" spc="-150" dirty="0">
                  <a:solidFill>
                    <a:srgbClr val="002060"/>
                  </a:solidFill>
                  <a:latin typeface="华文宋体" panose="02010600040101010101" pitchFamily="2" charset="-122"/>
                  <a:ea typeface="华文宋体" panose="02010600040101010101" pitchFamily="2" charset="-122"/>
                  <a:sym typeface="+mn-lt"/>
                </a:endParaRPr>
              </a:p>
            </p:txBody>
          </p:sp>
          <p:sp>
            <p:nvSpPr>
              <p:cNvPr id="10" name="文本框 38">
                <a:extLst>
                  <a:ext uri="{FF2B5EF4-FFF2-40B4-BE49-F238E27FC236}">
                    <a16:creationId xmlns:a16="http://schemas.microsoft.com/office/drawing/2014/main" id="{1E58B693-388C-51DB-7A3A-8FED60473487}"/>
                  </a:ext>
                </a:extLst>
              </p:cNvPr>
              <p:cNvSpPr txBox="1"/>
              <p:nvPr/>
            </p:nvSpPr>
            <p:spPr>
              <a:xfrm>
                <a:off x="8876660" y="2324647"/>
                <a:ext cx="3494087" cy="70788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defRPr sz="2000" b="1">
                    <a:solidFill>
                      <a:srgbClr val="002060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Intelligent SUV with </a:t>
                </a:r>
              </a:p>
              <a:p>
                <a:r>
                  <a:rPr lang="en-US" altLang="zh-CN" dirty="0">
                    <a:solidFill>
                      <a:schemeClr val="tx1"/>
                    </a:solidFill>
                  </a:rPr>
                  <a:t>Fun of Driving </a:t>
                </a:r>
              </a:p>
            </p:txBody>
          </p:sp>
        </p:grpSp>
      </p:grpSp>
      <p:pic>
        <p:nvPicPr>
          <p:cNvPr id="1026" name="Picture 2" descr="亲身体验第二代广汽传祺GS4 新车诚意十足-车讯网">
            <a:extLst>
              <a:ext uri="{FF2B5EF4-FFF2-40B4-BE49-F238E27FC236}">
                <a16:creationId xmlns:a16="http://schemas.microsoft.com/office/drawing/2014/main" id="{E1032EEB-E457-298A-A9E6-EF15EACF8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62608" y="1001726"/>
            <a:ext cx="3512597" cy="20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F93EAE-75D3-D959-5C88-F644B37ADC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t="25662" r="7531" b="6208"/>
          <a:stretch/>
        </p:blipFill>
        <p:spPr bwMode="auto">
          <a:xfrm>
            <a:off x="672861" y="3134646"/>
            <a:ext cx="1864844" cy="100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37246C3A-B16D-7CC5-5787-50B67CBC2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" b="701"/>
          <a:stretch/>
        </p:blipFill>
        <p:spPr bwMode="auto">
          <a:xfrm>
            <a:off x="2574940" y="3129269"/>
            <a:ext cx="1338892" cy="10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>
            <a:extLst>
              <a:ext uri="{FF2B5EF4-FFF2-40B4-BE49-F238E27FC236}">
                <a16:creationId xmlns:a16="http://schemas.microsoft.com/office/drawing/2014/main" id="{4C59F5BD-BFD8-CA90-F4EA-F92CA7130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4"/>
          <a:stretch/>
        </p:blipFill>
        <p:spPr bwMode="auto">
          <a:xfrm>
            <a:off x="3951067" y="3124330"/>
            <a:ext cx="1514017" cy="10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16D2ABA1-D970-860D-6FB1-6315B4109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225570"/>
              </p:ext>
            </p:extLst>
          </p:nvPr>
        </p:nvGraphicFramePr>
        <p:xfrm>
          <a:off x="137477" y="4239592"/>
          <a:ext cx="11917045" cy="2391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409">
                  <a:extLst>
                    <a:ext uri="{9D8B030D-6E8A-4147-A177-3AD203B41FA5}">
                      <a16:colId xmlns:a16="http://schemas.microsoft.com/office/drawing/2014/main" val="2366504902"/>
                    </a:ext>
                  </a:extLst>
                </a:gridCol>
                <a:gridCol w="2383409">
                  <a:extLst>
                    <a:ext uri="{9D8B030D-6E8A-4147-A177-3AD203B41FA5}">
                      <a16:colId xmlns:a16="http://schemas.microsoft.com/office/drawing/2014/main" val="1567583594"/>
                    </a:ext>
                  </a:extLst>
                </a:gridCol>
                <a:gridCol w="2383409">
                  <a:extLst>
                    <a:ext uri="{9D8B030D-6E8A-4147-A177-3AD203B41FA5}">
                      <a16:colId xmlns:a16="http://schemas.microsoft.com/office/drawing/2014/main" val="1472950463"/>
                    </a:ext>
                  </a:extLst>
                </a:gridCol>
                <a:gridCol w="2383409">
                  <a:extLst>
                    <a:ext uri="{9D8B030D-6E8A-4147-A177-3AD203B41FA5}">
                      <a16:colId xmlns:a16="http://schemas.microsoft.com/office/drawing/2014/main" val="1936214158"/>
                    </a:ext>
                  </a:extLst>
                </a:gridCol>
                <a:gridCol w="2383409">
                  <a:extLst>
                    <a:ext uri="{9D8B030D-6E8A-4147-A177-3AD203B41FA5}">
                      <a16:colId xmlns:a16="http://schemas.microsoft.com/office/drawing/2014/main" val="3923782586"/>
                    </a:ext>
                  </a:extLst>
                </a:gridCol>
              </a:tblGrid>
              <a:tr h="779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Powertrain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等线" panose="02010600030101010101" pitchFamily="2" charset="-122"/>
                          <a:sym typeface="+mn-lt"/>
                        </a:rPr>
                        <a:t>Transmission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Max. Power</a:t>
                      </a:r>
                      <a:r>
                        <a:rPr lang="zh-CN" altLang="en-US" sz="1600" b="1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600" b="1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(kW/rpm)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等线" panose="02010600030101010101" pitchFamily="2" charset="-122"/>
                          <a:sym typeface="+mn-lt"/>
                        </a:rPr>
                        <a:t>Max. Torque (Nm/rpm)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等线" panose="02010600030101010101" pitchFamily="2" charset="-122"/>
                          <a:sym typeface="+mn-lt"/>
                        </a:rPr>
                        <a:t>Suspension</a:t>
                      </a:r>
                      <a:endParaRPr lang="en-CN" sz="1600" b="1" dirty="0"/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1247240"/>
                  </a:ext>
                </a:extLst>
              </a:tr>
              <a:tr h="16119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1.5T</a:t>
                      </a:r>
                      <a:r>
                        <a:rPr lang="zh-CN" altLang="en-US" sz="1600" b="0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600" b="0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ICE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sym typeface="+mn-lt"/>
                        </a:rPr>
                        <a:t>6AT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124/5000</a:t>
                      </a:r>
                      <a:endParaRPr lang="en-CN" sz="1600" b="0" dirty="0"/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>
                          <a:solidFill>
                            <a:prstClr val="black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ea"/>
                          <a:sym typeface="+mn-lt"/>
                        </a:rPr>
                        <a:t>265/1700-4000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/>
                      <a:r>
                        <a:rPr lang="en-US" altLang="zh-CN" sz="1400" b="0" spc="1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等线" panose="02010600030101010101" pitchFamily="2" charset="-122"/>
                          <a:sym typeface="+mn-lt"/>
                        </a:rPr>
                        <a:t>Front: MacPherson Independent Suspension</a:t>
                      </a:r>
                    </a:p>
                    <a:p>
                      <a:pPr algn="l" eaLnBrk="1" hangingPunct="1"/>
                      <a:r>
                        <a:rPr lang="en-US" altLang="zh-CN" sz="1400" b="0" spc="1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等线" panose="02010600030101010101" pitchFamily="2" charset="-122"/>
                          <a:sym typeface="+mn-lt"/>
                        </a:rPr>
                        <a:t>Rear: Multi-link Beam Independent Suspension</a:t>
                      </a:r>
                      <a:endParaRPr lang="zh-CN" altLang="en-US" sz="1400" b="0" spc="100" dirty="0">
                        <a:solidFill>
                          <a:srgbClr val="000000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等线" panose="02010600030101010101" pitchFamily="2" charset="-122"/>
                        <a:sym typeface="+mn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795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48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120">
            <a:extLst>
              <a:ext uri="{FF2B5EF4-FFF2-40B4-BE49-F238E27FC236}">
                <a16:creationId xmlns:a16="http://schemas.microsoft.com/office/drawing/2014/main" id="{1008EDE3-5673-49D0-90C6-F18D4A43A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650" y="1356691"/>
            <a:ext cx="1625092" cy="46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  <a:cs typeface="等线" panose="02010600030101010101" pitchFamily="2" charset="-122"/>
                <a:sym typeface="+mn-lt"/>
              </a:rPr>
              <a:t>Exterior Color</a:t>
            </a:r>
          </a:p>
        </p:txBody>
      </p:sp>
      <p:sp>
        <p:nvSpPr>
          <p:cNvPr id="49" name="矩形 120">
            <a:extLst>
              <a:ext uri="{FF2B5EF4-FFF2-40B4-BE49-F238E27FC236}">
                <a16:creationId xmlns:a16="http://schemas.microsoft.com/office/drawing/2014/main" id="{C5EADFF6-3AA2-4121-9B1F-13F205AE2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650" y="3128495"/>
            <a:ext cx="1625092" cy="46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  <a:cs typeface="等线" panose="02010600030101010101" pitchFamily="2" charset="-122"/>
                <a:sym typeface="+mn-lt"/>
              </a:rPr>
              <a:t>Interior Color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5F55F6-B58B-F919-1027-FF62F87AAC2C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3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3024FE6E-1119-9D35-9481-1B45969858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75">
              <a:extLst>
                <a:ext uri="{FF2B5EF4-FFF2-40B4-BE49-F238E27FC236}">
                  <a16:creationId xmlns:a16="http://schemas.microsoft.com/office/drawing/2014/main" id="{C4C0B198-521F-98C2-5738-70465E668A46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Colors &amp; Trims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488080-8C61-61A4-0B74-47119474B6E5}"/>
              </a:ext>
            </a:extLst>
          </p:cNvPr>
          <p:cNvGrpSpPr/>
          <p:nvPr/>
        </p:nvGrpSpPr>
        <p:grpSpPr>
          <a:xfrm>
            <a:off x="2447289" y="1144433"/>
            <a:ext cx="3137128" cy="1894271"/>
            <a:chOff x="2447289" y="3589456"/>
            <a:chExt cx="3137128" cy="1894271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15B5934-B2BF-FA77-3404-D36197E95E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81" t="19190" r="8880" b="18502"/>
            <a:stretch/>
          </p:blipFill>
          <p:spPr bwMode="auto">
            <a:xfrm>
              <a:off x="2447289" y="3589456"/>
              <a:ext cx="3137128" cy="1586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2B6AB1-AE79-0683-A565-5D677D32F165}"/>
                </a:ext>
              </a:extLst>
            </p:cNvPr>
            <p:cNvSpPr txBox="1"/>
            <p:nvPr/>
          </p:nvSpPr>
          <p:spPr>
            <a:xfrm>
              <a:off x="3307702" y="5175950"/>
              <a:ext cx="12089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Elegant</a:t>
              </a:r>
              <a:r>
                <a:rPr lang="zh-CN" altLang="en-US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 </a:t>
              </a:r>
              <a:r>
                <a:rPr lang="en-US" altLang="zh-CN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Black</a:t>
              </a:r>
              <a:endParaRPr lang="en-CN" sz="1400" dirty="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0E59A36-ADCB-C951-9BE7-9F4CEDB71455}"/>
              </a:ext>
            </a:extLst>
          </p:cNvPr>
          <p:cNvGrpSpPr/>
          <p:nvPr/>
        </p:nvGrpSpPr>
        <p:grpSpPr>
          <a:xfrm>
            <a:off x="5659834" y="1141832"/>
            <a:ext cx="3054074" cy="1896872"/>
            <a:chOff x="4496344" y="3586856"/>
            <a:chExt cx="3054074" cy="1896872"/>
          </a:xfrm>
        </p:grpSpPr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14F03262-876E-FB26-0FBF-BB71469947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50" t="19632" r="10837" b="19657"/>
            <a:stretch/>
          </p:blipFill>
          <p:spPr bwMode="auto">
            <a:xfrm>
              <a:off x="4496344" y="3586856"/>
              <a:ext cx="3054074" cy="158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1A465C-21FC-8AD2-59F9-5D48454E69AB}"/>
                </a:ext>
              </a:extLst>
            </p:cNvPr>
            <p:cNvSpPr txBox="1"/>
            <p:nvPr/>
          </p:nvSpPr>
          <p:spPr>
            <a:xfrm>
              <a:off x="5498237" y="5175951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Ivory White</a:t>
              </a:r>
              <a:endParaRPr lang="en-CN" sz="1400" dirty="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12E5A7-3518-5123-7BC9-8D73F7297029}"/>
              </a:ext>
            </a:extLst>
          </p:cNvPr>
          <p:cNvGrpSpPr/>
          <p:nvPr/>
        </p:nvGrpSpPr>
        <p:grpSpPr>
          <a:xfrm>
            <a:off x="8789325" y="1147931"/>
            <a:ext cx="2959287" cy="1890773"/>
            <a:chOff x="8789325" y="1147931"/>
            <a:chExt cx="2959287" cy="189077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47949E-7A6F-966F-8FA3-4BE82F39A917}"/>
                </a:ext>
              </a:extLst>
            </p:cNvPr>
            <p:cNvSpPr txBox="1"/>
            <p:nvPr/>
          </p:nvSpPr>
          <p:spPr>
            <a:xfrm>
              <a:off x="9595546" y="2730927"/>
              <a:ext cx="13468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Moonlight</a:t>
              </a:r>
              <a:r>
                <a:rPr lang="zh-CN" altLang="en-US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 </a:t>
              </a:r>
              <a:r>
                <a:rPr lang="en-US" altLang="zh-CN" sz="1400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Grey</a:t>
              </a:r>
              <a:endParaRPr lang="en-CN" sz="1400" dirty="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1D1B20BA-244A-B26E-6156-A562C4CA6C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55" t="29420" r="13807" b="19782"/>
            <a:stretch>
              <a:fillRect/>
            </a:stretch>
          </p:blipFill>
          <p:spPr bwMode="auto">
            <a:xfrm>
              <a:off x="8789325" y="1147931"/>
              <a:ext cx="2959287" cy="1580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928780B-D38C-0C3B-F102-E696AD351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t="25662" r="7531" b="6208"/>
          <a:stretch/>
        </p:blipFill>
        <p:spPr bwMode="auto">
          <a:xfrm>
            <a:off x="2447289" y="3230222"/>
            <a:ext cx="3076555" cy="165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9C6FB94E-0705-DFAC-4422-05C3AC954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" b="701"/>
          <a:stretch/>
        </p:blipFill>
        <p:spPr bwMode="auto">
          <a:xfrm>
            <a:off x="5623600" y="3230220"/>
            <a:ext cx="2210127" cy="165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1F823D41-0138-7E4C-0A29-A105B8853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4"/>
          <a:stretch/>
        </p:blipFill>
        <p:spPr bwMode="auto">
          <a:xfrm>
            <a:off x="7933483" y="3230220"/>
            <a:ext cx="2499208" cy="165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17F0C27-9787-71AC-8273-9D483E0E0D7A}"/>
              </a:ext>
            </a:extLst>
          </p:cNvPr>
          <p:cNvSpPr txBox="1"/>
          <p:nvPr/>
        </p:nvSpPr>
        <p:spPr>
          <a:xfrm>
            <a:off x="10532447" y="3901970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Black</a:t>
            </a:r>
            <a:endParaRPr lang="en-CN" sz="1400" dirty="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graphicFrame>
        <p:nvGraphicFramePr>
          <p:cNvPr id="25" name="表格 16">
            <a:extLst>
              <a:ext uri="{FF2B5EF4-FFF2-40B4-BE49-F238E27FC236}">
                <a16:creationId xmlns:a16="http://schemas.microsoft.com/office/drawing/2014/main" id="{91BAA8BA-1C52-961E-49F2-64231A95B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342453"/>
              </p:ext>
            </p:extLst>
          </p:nvPr>
        </p:nvGraphicFramePr>
        <p:xfrm>
          <a:off x="2447289" y="5073014"/>
          <a:ext cx="7985401" cy="14545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66730">
                  <a:extLst>
                    <a:ext uri="{9D8B030D-6E8A-4147-A177-3AD203B41FA5}">
                      <a16:colId xmlns:a16="http://schemas.microsoft.com/office/drawing/2014/main" val="603719585"/>
                    </a:ext>
                  </a:extLst>
                </a:gridCol>
                <a:gridCol w="2829183">
                  <a:extLst>
                    <a:ext uri="{9D8B030D-6E8A-4147-A177-3AD203B41FA5}">
                      <a16:colId xmlns:a16="http://schemas.microsoft.com/office/drawing/2014/main" val="4042355478"/>
                    </a:ext>
                  </a:extLst>
                </a:gridCol>
                <a:gridCol w="1689488">
                  <a:extLst>
                    <a:ext uri="{9D8B030D-6E8A-4147-A177-3AD203B41FA5}">
                      <a16:colId xmlns:a16="http://schemas.microsoft.com/office/drawing/2014/main" val="2824952824"/>
                    </a:ext>
                  </a:extLst>
                </a:gridCol>
              </a:tblGrid>
              <a:tr h="214383">
                <a:tc gridSpan="2"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Trim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b="0" dirty="0">
                        <a:latin typeface="华文宋体" panose="02010600040101010101" pitchFamily="2" charset="-122"/>
                        <a:ea typeface="华文宋体" panose="02010600040101010101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GE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217217"/>
                  </a:ext>
                </a:extLst>
              </a:tr>
              <a:tr h="357306"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N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Exterior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 </a:t>
                      </a:r>
                      <a:r>
                        <a:rPr lang="en-CN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Color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N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Interior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 </a:t>
                      </a:r>
                      <a:r>
                        <a:rPr lang="en-CN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Color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Units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154036"/>
                  </a:ext>
                </a:extLst>
              </a:tr>
              <a:tr h="2143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Elegant</a:t>
                      </a:r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 </a:t>
                      </a: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Black</a:t>
                      </a:r>
                      <a:endParaRPr lang="en-CN" sz="1200" dirty="0">
                        <a:solidFill>
                          <a:srgbClr val="000000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Black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  <a:sym typeface="Wingdings" panose="05000000000000000000" pitchFamily="2" charset="2"/>
                        </a:rPr>
                        <a:t>440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448501"/>
                  </a:ext>
                </a:extLst>
              </a:tr>
              <a:tr h="230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Moonlight</a:t>
                      </a:r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 </a:t>
                      </a: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Grey</a:t>
                      </a:r>
                      <a:endParaRPr lang="en-CN" sz="1200" dirty="0">
                        <a:solidFill>
                          <a:srgbClr val="000000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Black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</a:rPr>
                        <a:t>100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692275"/>
                  </a:ext>
                </a:extLst>
              </a:tr>
              <a:tr h="230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Ivory White</a:t>
                      </a:r>
                      <a:endParaRPr lang="en-CN" sz="1200" dirty="0">
                        <a:solidFill>
                          <a:srgbClr val="000000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华文宋体" panose="02010600040101010101" pitchFamily="2" charset="-122"/>
                          <a:ea typeface="华文宋体" panose="02010600040101010101" pitchFamily="2" charset="-122"/>
                        </a:rPr>
                        <a:t>Black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lvl="0" indent="0" algn="ctr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华文宋体" panose="02010600040101010101" pitchFamily="2" charset="-122"/>
                          <a:ea typeface="华文宋体" panose="02010600040101010101" pitchFamily="2" charset="-122"/>
                          <a:cs typeface="+mn-cs"/>
                          <a:sym typeface="Wingdings" panose="05000000000000000000" pitchFamily="2" charset="2"/>
                        </a:rPr>
                        <a:t>60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华文宋体" panose="02010600040101010101" pitchFamily="2" charset="-122"/>
                        <a:ea typeface="华文宋体" panose="0201060004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989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584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58A787E-CA60-D25C-47E1-5218858AF6DA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3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4DC1613E-8C57-B4B2-ABA1-25BE9A73F8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75">
              <a:extLst>
                <a:ext uri="{FF2B5EF4-FFF2-40B4-BE49-F238E27FC236}">
                  <a16:creationId xmlns:a16="http://schemas.microsoft.com/office/drawing/2014/main" id="{7AB2CB9E-5C09-4978-97BD-37F5B0B1A288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Design Concept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sp>
        <p:nvSpPr>
          <p:cNvPr id="29" name="文本框 22">
            <a:extLst>
              <a:ext uri="{FF2B5EF4-FFF2-40B4-BE49-F238E27FC236}">
                <a16:creationId xmlns:a16="http://schemas.microsoft.com/office/drawing/2014/main" id="{91F4BE0E-6185-DC51-243A-8863A28DE3A4}"/>
              </a:ext>
            </a:extLst>
          </p:cNvPr>
          <p:cNvSpPr txBox="1"/>
          <p:nvPr/>
        </p:nvSpPr>
        <p:spPr>
          <a:xfrm>
            <a:off x="8068209" y="848480"/>
            <a:ext cx="289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Competitors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96504962-6207-12FF-397A-1E4DD88ACA6A}"/>
              </a:ext>
            </a:extLst>
          </p:cNvPr>
          <p:cNvSpPr txBox="1"/>
          <p:nvPr/>
        </p:nvSpPr>
        <p:spPr>
          <a:xfrm>
            <a:off x="9983267" y="1326179"/>
            <a:ext cx="1619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华文宋体" panose="02010600040101010101" pitchFamily="2" charset="-122"/>
                <a:ea typeface="华文宋体" panose="02010600040101010101" pitchFamily="2" charset="-122"/>
              </a:rPr>
              <a:t>Kia Sportage</a:t>
            </a:r>
          </a:p>
        </p:txBody>
      </p:sp>
      <p:sp>
        <p:nvSpPr>
          <p:cNvPr id="31" name="TextBox 55">
            <a:extLst>
              <a:ext uri="{FF2B5EF4-FFF2-40B4-BE49-F238E27FC236}">
                <a16:creationId xmlns:a16="http://schemas.microsoft.com/office/drawing/2014/main" id="{E489C3F5-4D0D-9FCE-2775-11EF24112432}"/>
              </a:ext>
            </a:extLst>
          </p:cNvPr>
          <p:cNvSpPr txBox="1"/>
          <p:nvPr/>
        </p:nvSpPr>
        <p:spPr>
          <a:xfrm>
            <a:off x="7968384" y="1317620"/>
            <a:ext cx="2249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478">
              <a:defRPr/>
            </a:pPr>
            <a:r>
              <a:rPr lang="en-CN" altLang="zh-CN" sz="1200" b="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Hyundai</a:t>
            </a:r>
            <a:r>
              <a:rPr lang="zh-CN" altLang="en-US" sz="1200" b="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1200" b="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Tucson</a:t>
            </a:r>
            <a:endParaRPr lang="en-CN" altLang="zh-CN" sz="1200" b="0" dirty="0">
              <a:solidFill>
                <a:schemeClr val="tx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9C920C-C5D7-BFF6-1752-56A22D70A84A}"/>
              </a:ext>
            </a:extLst>
          </p:cNvPr>
          <p:cNvGrpSpPr/>
          <p:nvPr/>
        </p:nvGrpSpPr>
        <p:grpSpPr>
          <a:xfrm>
            <a:off x="1411313" y="1482768"/>
            <a:ext cx="8947229" cy="4609240"/>
            <a:chOff x="1620703" y="1429495"/>
            <a:chExt cx="8947229" cy="4609240"/>
          </a:xfrm>
        </p:grpSpPr>
        <p:grpSp>
          <p:nvGrpSpPr>
            <p:cNvPr id="11" name="组合 32">
              <a:extLst>
                <a:ext uri="{FF2B5EF4-FFF2-40B4-BE49-F238E27FC236}">
                  <a16:creationId xmlns:a16="http://schemas.microsoft.com/office/drawing/2014/main" id="{5B86F598-6D78-5D9D-F257-5AD09ACDA0DA}"/>
                </a:ext>
              </a:extLst>
            </p:cNvPr>
            <p:cNvGrpSpPr/>
            <p:nvPr/>
          </p:nvGrpSpPr>
          <p:grpSpPr>
            <a:xfrm>
              <a:off x="1620703" y="1429495"/>
              <a:ext cx="8947229" cy="4609240"/>
              <a:chOff x="-1039057" y="2185995"/>
              <a:chExt cx="7104170" cy="2891217"/>
            </a:xfrm>
          </p:grpSpPr>
          <p:sp>
            <p:nvSpPr>
              <p:cNvPr id="13" name="等腰三角形 33">
                <a:extLst>
                  <a:ext uri="{FF2B5EF4-FFF2-40B4-BE49-F238E27FC236}">
                    <a16:creationId xmlns:a16="http://schemas.microsoft.com/office/drawing/2014/main" id="{569D3A16-802A-9F16-AA17-C791F8EB3B6B}"/>
                  </a:ext>
                </a:extLst>
              </p:cNvPr>
              <p:cNvSpPr/>
              <p:nvPr/>
            </p:nvSpPr>
            <p:spPr bwMode="auto">
              <a:xfrm>
                <a:off x="455565" y="2523494"/>
                <a:ext cx="4085303" cy="2169841"/>
              </a:xfrm>
              <a:prstGeom prst="triangle">
                <a:avLst/>
              </a:prstGeom>
              <a:noFill/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50601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800">
                  <a:solidFill>
                    <a:srgbClr val="000000"/>
                  </a:solidFill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14" name="圆角矩形 2">
                <a:extLst>
                  <a:ext uri="{FF2B5EF4-FFF2-40B4-BE49-F238E27FC236}">
                    <a16:creationId xmlns:a16="http://schemas.microsoft.com/office/drawing/2014/main" id="{575A72D7-094B-E470-C64A-EA0B7C402D7B}"/>
                  </a:ext>
                </a:extLst>
              </p:cNvPr>
              <p:cNvSpPr/>
              <p:nvPr/>
            </p:nvSpPr>
            <p:spPr bwMode="auto">
              <a:xfrm>
                <a:off x="1166252" y="2185995"/>
                <a:ext cx="2544076" cy="675000"/>
              </a:xfrm>
              <a:prstGeom prst="roundRect">
                <a:avLst/>
              </a:prstGeom>
              <a:solidFill>
                <a:srgbClr val="2D2D8A">
                  <a:lumMod val="10000"/>
                  <a:lumOff val="90000"/>
                </a:srgbClr>
              </a:solidFill>
              <a:ln w="9525" cap="flat" cmpd="sng" algn="ctr">
                <a:solidFill>
                  <a:srgbClr val="333399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1800" b="1" dirty="0">
                    <a:solidFill>
                      <a:schemeClr val="tx1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rPr>
                  <a:t>Forward-looking and </a:t>
                </a:r>
              </a:p>
              <a:p>
                <a:pPr algn="ctr"/>
                <a:r>
                  <a:rPr lang="en-US" altLang="zh-CN" sz="1800" b="1" dirty="0">
                    <a:solidFill>
                      <a:schemeClr val="tx1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rPr>
                  <a:t>Innovative Design</a:t>
                </a:r>
              </a:p>
            </p:txBody>
          </p:sp>
          <p:sp>
            <p:nvSpPr>
              <p:cNvPr id="16" name="圆角矩形 3">
                <a:extLst>
                  <a:ext uri="{FF2B5EF4-FFF2-40B4-BE49-F238E27FC236}">
                    <a16:creationId xmlns:a16="http://schemas.microsoft.com/office/drawing/2014/main" id="{8D1E1EF0-B993-698B-24DA-39FA443E40A6}"/>
                  </a:ext>
                </a:extLst>
              </p:cNvPr>
              <p:cNvSpPr/>
              <p:nvPr/>
            </p:nvSpPr>
            <p:spPr bwMode="auto">
              <a:xfrm>
                <a:off x="-1039057" y="4402210"/>
                <a:ext cx="2655819" cy="675000"/>
              </a:xfrm>
              <a:prstGeom prst="roundRect">
                <a:avLst/>
              </a:prstGeom>
              <a:solidFill>
                <a:srgbClr val="2D2D8A">
                  <a:lumMod val="10000"/>
                  <a:lumOff val="90000"/>
                </a:srgbClr>
              </a:solidFill>
              <a:ln w="9525" cap="flat" cmpd="sng" algn="ctr">
                <a:solidFill>
                  <a:srgbClr val="333399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1800" b="1" dirty="0">
                    <a:solidFill>
                      <a:schemeClr val="tx1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rPr>
                  <a:t>World-leading Power </a:t>
                </a:r>
              </a:p>
              <a:p>
                <a:pPr algn="ctr"/>
                <a:r>
                  <a:rPr lang="en-US" altLang="zh-CN" sz="1800" b="1" dirty="0">
                    <a:solidFill>
                      <a:schemeClr val="tx1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rPr>
                  <a:t>Control System</a:t>
                </a:r>
              </a:p>
            </p:txBody>
          </p:sp>
          <p:sp>
            <p:nvSpPr>
              <p:cNvPr id="18" name="圆角矩形 4">
                <a:extLst>
                  <a:ext uri="{FF2B5EF4-FFF2-40B4-BE49-F238E27FC236}">
                    <a16:creationId xmlns:a16="http://schemas.microsoft.com/office/drawing/2014/main" id="{F1D3BD23-2D26-0E83-5286-1D1F52BF4E8D}"/>
                  </a:ext>
                </a:extLst>
              </p:cNvPr>
              <p:cNvSpPr/>
              <p:nvPr/>
            </p:nvSpPr>
            <p:spPr bwMode="auto">
              <a:xfrm>
                <a:off x="3559408" y="4421639"/>
                <a:ext cx="2505705" cy="655573"/>
              </a:xfrm>
              <a:prstGeom prst="roundRect">
                <a:avLst/>
              </a:prstGeom>
              <a:solidFill>
                <a:srgbClr val="2D2D8A">
                  <a:lumMod val="10000"/>
                  <a:lumOff val="90000"/>
                </a:srgbClr>
              </a:solidFill>
              <a:ln w="9525" cap="flat" cmpd="sng" algn="ctr">
                <a:solidFill>
                  <a:srgbClr val="333399">
                    <a:shade val="95000"/>
                    <a:satMod val="105000"/>
                  </a:srgbClr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1800" b="1" dirty="0">
                    <a:solidFill>
                      <a:schemeClr val="tx1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rPr>
                  <a:t>Technology of Intelligent </a:t>
                </a:r>
              </a:p>
              <a:p>
                <a:pPr algn="ctr"/>
                <a:r>
                  <a:rPr lang="en-US" altLang="zh-CN" sz="1800" b="1" dirty="0">
                    <a:solidFill>
                      <a:schemeClr val="tx1"/>
                    </a:solidFill>
                    <a:latin typeface="华文宋体" panose="02010600040101010101" pitchFamily="2" charset="-122"/>
                    <a:ea typeface="华文宋体" panose="02010600040101010101" pitchFamily="2" charset="-122"/>
                  </a:rPr>
                  <a:t>Interconnection</a:t>
                </a:r>
              </a:p>
            </p:txBody>
          </p:sp>
          <p:sp>
            <p:nvSpPr>
              <p:cNvPr id="19" name="椭圆 37">
                <a:extLst>
                  <a:ext uri="{FF2B5EF4-FFF2-40B4-BE49-F238E27FC236}">
                    <a16:creationId xmlns:a16="http://schemas.microsoft.com/office/drawing/2014/main" id="{D130EC2A-4888-2CB8-552F-59CDC6AF03FD}"/>
                  </a:ext>
                </a:extLst>
              </p:cNvPr>
              <p:cNvSpPr/>
              <p:nvPr/>
            </p:nvSpPr>
            <p:spPr bwMode="auto">
              <a:xfrm>
                <a:off x="884806" y="3249568"/>
                <a:ext cx="3049370" cy="864096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Intelligent SUV with </a:t>
                </a:r>
              </a:p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Fun of Driving </a:t>
                </a:r>
                <a:endParaRPr lang="zh-CN" altLang="en-US" sz="2400" b="1" dirty="0">
                  <a:solidFill>
                    <a:schemeClr val="bg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</p:txBody>
          </p:sp>
        </p:grpSp>
        <p:sp>
          <p:nvSpPr>
            <p:cNvPr id="12" name="文本框 30">
              <a:extLst>
                <a:ext uri="{FF2B5EF4-FFF2-40B4-BE49-F238E27FC236}">
                  <a16:creationId xmlns:a16="http://schemas.microsoft.com/office/drawing/2014/main" id="{49CB2B83-AE3F-DC22-1D45-B6D4E220EF08}"/>
                </a:ext>
              </a:extLst>
            </p:cNvPr>
            <p:cNvSpPr txBox="1"/>
            <p:nvPr/>
          </p:nvSpPr>
          <p:spPr>
            <a:xfrm>
              <a:off x="4653131" y="4539720"/>
              <a:ext cx="2621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22804" eaLnBrk="1" hangingPunct="1">
                <a:defRPr/>
              </a:pPr>
              <a:r>
                <a:rPr lang="en-US" altLang="zh-CN" sz="1400" b="1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China</a:t>
              </a:r>
              <a:r>
                <a:rPr lang="zh-CN" altLang="en-US" sz="1400" b="1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 </a:t>
              </a:r>
              <a:r>
                <a:rPr lang="en-US" altLang="zh-CN" sz="1400" b="1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Position</a:t>
              </a:r>
              <a:r>
                <a:rPr lang="zh-CN" altLang="en-US" sz="1400" b="1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：</a:t>
              </a:r>
              <a:r>
                <a:rPr lang="en-US" altLang="zh-CN" sz="1400" b="1" dirty="0">
                  <a:solidFill>
                    <a:srgbClr val="00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C-SUV</a:t>
              </a:r>
              <a:endParaRPr lang="zh-CN" altLang="en-US" sz="1400" b="1" dirty="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6" name="图片 12">
            <a:extLst>
              <a:ext uri="{FF2B5EF4-FFF2-40B4-BE49-F238E27FC236}">
                <a16:creationId xmlns:a16="http://schemas.microsoft.com/office/drawing/2014/main" id="{7705D4FC-9A83-C467-CCC7-9ACB774FA9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52" t="10689" r="5561" b="7336"/>
          <a:stretch/>
        </p:blipFill>
        <p:spPr>
          <a:xfrm flipH="1">
            <a:off x="8283719" y="1592029"/>
            <a:ext cx="1517401" cy="957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C6DF10-4C8B-4F53-E846-80ECF3D70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1726" y="1633188"/>
            <a:ext cx="1643698" cy="916347"/>
          </a:xfrm>
          <a:prstGeom prst="rect">
            <a:avLst/>
          </a:prstGeom>
        </p:spPr>
      </p:pic>
      <p:sp>
        <p:nvSpPr>
          <p:cNvPr id="10" name="TextBox 67">
            <a:extLst>
              <a:ext uri="{FF2B5EF4-FFF2-40B4-BE49-F238E27FC236}">
                <a16:creationId xmlns:a16="http://schemas.microsoft.com/office/drawing/2014/main" id="{63A6EFC4-1255-F963-5B5B-F7E3A70B896A}"/>
              </a:ext>
            </a:extLst>
          </p:cNvPr>
          <p:cNvSpPr txBox="1"/>
          <p:nvPr/>
        </p:nvSpPr>
        <p:spPr>
          <a:xfrm>
            <a:off x="9983267" y="2524298"/>
            <a:ext cx="1619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Haval</a:t>
            </a:r>
            <a:r>
              <a:rPr lang="zh-CN" altLang="en-US" sz="12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1200" dirty="0">
                <a:latin typeface="华文宋体" panose="02010600040101010101" pitchFamily="2" charset="-122"/>
                <a:ea typeface="华文宋体" panose="02010600040101010101" pitchFamily="2" charset="-122"/>
              </a:rPr>
              <a:t>H6</a:t>
            </a:r>
          </a:p>
        </p:txBody>
      </p:sp>
      <p:sp>
        <p:nvSpPr>
          <p:cNvPr id="23" name="TextBox 55">
            <a:extLst>
              <a:ext uri="{FF2B5EF4-FFF2-40B4-BE49-F238E27FC236}">
                <a16:creationId xmlns:a16="http://schemas.microsoft.com/office/drawing/2014/main" id="{EFD2EB17-5E2C-FCB3-B11F-58CAC76508BB}"/>
              </a:ext>
            </a:extLst>
          </p:cNvPr>
          <p:cNvSpPr txBox="1"/>
          <p:nvPr/>
        </p:nvSpPr>
        <p:spPr>
          <a:xfrm>
            <a:off x="7968384" y="2515739"/>
            <a:ext cx="2249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478">
              <a:defRPr/>
            </a:pPr>
            <a:r>
              <a:rPr lang="en-CN" altLang="zh-CN" sz="1200" b="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MG</a:t>
            </a:r>
            <a:r>
              <a:rPr lang="zh-CN" altLang="en-US" sz="1200" b="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1200" b="0" dirty="0">
                <a:solidFill>
                  <a:schemeClr val="tx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RX5</a:t>
            </a:r>
            <a:endParaRPr lang="en-CN" altLang="zh-CN" sz="1200" b="0" dirty="0">
              <a:solidFill>
                <a:schemeClr val="tx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1A6903F-0EAB-AE37-F111-00717C5C0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354795" y="2838871"/>
            <a:ext cx="1456264" cy="8364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7BD9887-E607-E70C-68AB-F4D8D4E07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5836" y="2823432"/>
            <a:ext cx="1456263" cy="901890"/>
          </a:xfrm>
          <a:prstGeom prst="rect">
            <a:avLst/>
          </a:prstGeom>
        </p:spPr>
      </p:pic>
      <p:pic>
        <p:nvPicPr>
          <p:cNvPr id="7" name="Picture 2" descr="亲身体验第二代广汽传祺GS4 新车诚意十足-车讯网">
            <a:extLst>
              <a:ext uri="{FF2B5EF4-FFF2-40B4-BE49-F238E27FC236}">
                <a16:creationId xmlns:a16="http://schemas.microsoft.com/office/drawing/2014/main" id="{AB8527C5-B851-DD87-FB8D-D6877CCAF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9928" y="1127332"/>
            <a:ext cx="2828714" cy="166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75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7DD59F4-262B-35BD-17EC-9F3A3489673B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6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5A5EC064-7020-D70E-6973-907B2AB23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75">
              <a:extLst>
                <a:ext uri="{FF2B5EF4-FFF2-40B4-BE49-F238E27FC236}">
                  <a16:creationId xmlns:a16="http://schemas.microsoft.com/office/drawing/2014/main" id="{3C0BFB08-2AB4-5478-673D-E571C96C52CC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Specifications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29C124-5A04-DF56-87A5-122681703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964296"/>
              </p:ext>
            </p:extLst>
          </p:nvPr>
        </p:nvGraphicFramePr>
        <p:xfrm>
          <a:off x="562752" y="955766"/>
          <a:ext cx="10555356" cy="5702388"/>
        </p:xfrm>
        <a:graphic>
          <a:graphicData uri="http://schemas.openxmlformats.org/drawingml/2006/table">
            <a:tbl>
              <a:tblPr/>
              <a:tblGrid>
                <a:gridCol w="2389170">
                  <a:extLst>
                    <a:ext uri="{9D8B030D-6E8A-4147-A177-3AD203B41FA5}">
                      <a16:colId xmlns:a16="http://schemas.microsoft.com/office/drawing/2014/main" val="4223224418"/>
                    </a:ext>
                  </a:extLst>
                </a:gridCol>
                <a:gridCol w="4055165">
                  <a:extLst>
                    <a:ext uri="{9D8B030D-6E8A-4147-A177-3AD203B41FA5}">
                      <a16:colId xmlns:a16="http://schemas.microsoft.com/office/drawing/2014/main" val="1305744006"/>
                    </a:ext>
                  </a:extLst>
                </a:gridCol>
                <a:gridCol w="4111021">
                  <a:extLst>
                    <a:ext uri="{9D8B030D-6E8A-4147-A177-3AD203B41FA5}">
                      <a16:colId xmlns:a16="http://schemas.microsoft.com/office/drawing/2014/main" val="3657359002"/>
                    </a:ext>
                  </a:extLst>
                </a:gridCol>
              </a:tblGrid>
              <a:tr h="256989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车型参数及配置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SPECIFICATIONS &amp; FEATURES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1.5T GDI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170798"/>
                  </a:ext>
                </a:extLst>
              </a:tr>
              <a:tr h="256989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6AT 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两驱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6152"/>
                  </a:ext>
                </a:extLst>
              </a:tr>
              <a:tr h="256989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8030"/>
                  </a:ext>
                </a:extLst>
              </a:tr>
              <a:tr h="256989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高配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566605"/>
                  </a:ext>
                </a:extLst>
              </a:tr>
              <a:tr h="25698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N" dirty="0"/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AT2A-JA7-00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322386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DIMENSIONS</a:t>
                      </a:r>
                      <a:endParaRPr lang="zh-CN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192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 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 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宽 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 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Length×Width×Height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(mm)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4545x1856x1700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944612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轴距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Wheelbase (mm)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2680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346303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行李厢容积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Trunk Capacity (L)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470/1560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344685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油箱容积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Fuel Tank Capacity (L)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045461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整备质量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kg)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Curb Weight (Kg)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1500-1540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988168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机械性能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MECHANICAL/PERFORMANCE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684748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主要发动机技术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Engine Technics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E-Turbo/GCCS/DCVVT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25693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排量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cc)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Displacement (mL)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1495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364718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最大功率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转速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kW/rpm)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Max. Power (kW/rpm)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124/5000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403175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最大扭矩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转速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N·m/rpm)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Max. Torque (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N·m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/rpm)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265/1700-4000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166855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变速箱形式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Transmission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6AT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048596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综合工况油耗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km/L)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Fuel Consumption Under Comprehensive Road Conditions (km/L)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16.1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779933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悬挂系统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Suspension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Front: McPherson Type Independent Suspension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Rear: Multi-link Beam Independent Suspension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305320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制动系统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Brakes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Front: Ventilated Disc Brakes / Rear: Disc Brakes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32993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转向系统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Steering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Electric Power Steering (EPS)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681681"/>
                  </a:ext>
                </a:extLst>
              </a:tr>
              <a:tr h="2569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鲨鱼鳍天线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Shark Fin Antenna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732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33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0995F-7945-B23D-2766-D9FDC332E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FE35A3-9313-3D86-9DE5-4781A46B7A47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6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81FDCD44-CFFE-3D04-E337-1C090380A4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75">
              <a:extLst>
                <a:ext uri="{FF2B5EF4-FFF2-40B4-BE49-F238E27FC236}">
                  <a16:creationId xmlns:a16="http://schemas.microsoft.com/office/drawing/2014/main" id="{A63B5D92-49A5-72FF-62E4-6065B4899AEA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Specifications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014F0E2-117C-0126-EC79-DFFEC654F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449798"/>
              </p:ext>
            </p:extLst>
          </p:nvPr>
        </p:nvGraphicFramePr>
        <p:xfrm>
          <a:off x="562752" y="955766"/>
          <a:ext cx="10555356" cy="5559136"/>
        </p:xfrm>
        <a:graphic>
          <a:graphicData uri="http://schemas.openxmlformats.org/drawingml/2006/table">
            <a:tbl>
              <a:tblPr/>
              <a:tblGrid>
                <a:gridCol w="2617770">
                  <a:extLst>
                    <a:ext uri="{9D8B030D-6E8A-4147-A177-3AD203B41FA5}">
                      <a16:colId xmlns:a16="http://schemas.microsoft.com/office/drawing/2014/main" val="4223224418"/>
                    </a:ext>
                  </a:extLst>
                </a:gridCol>
                <a:gridCol w="3826565">
                  <a:extLst>
                    <a:ext uri="{9D8B030D-6E8A-4147-A177-3AD203B41FA5}">
                      <a16:colId xmlns:a16="http://schemas.microsoft.com/office/drawing/2014/main" val="1305744006"/>
                    </a:ext>
                  </a:extLst>
                </a:gridCol>
                <a:gridCol w="4111021">
                  <a:extLst>
                    <a:ext uri="{9D8B030D-6E8A-4147-A177-3AD203B41FA5}">
                      <a16:colId xmlns:a16="http://schemas.microsoft.com/office/drawing/2014/main" val="3657359002"/>
                    </a:ext>
                  </a:extLst>
                </a:gridCol>
              </a:tblGrid>
              <a:tr h="327008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车型参数及配置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SPECIFICATIONS &amp; FEATURES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1.5T GDI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170798"/>
                  </a:ext>
                </a:extLst>
              </a:tr>
              <a:tr h="32700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6AT 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两驱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6152"/>
                  </a:ext>
                </a:extLst>
              </a:tr>
              <a:tr h="32700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8030"/>
                  </a:ext>
                </a:extLst>
              </a:tr>
              <a:tr h="32700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高配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566605"/>
                  </a:ext>
                </a:extLst>
              </a:tr>
              <a:tr h="327008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N" dirty="0"/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AT2A-JA7-00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322386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外观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EXTERIOR</a:t>
                      </a:r>
                      <a:endParaRPr lang="zh-CN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36569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寸铝合金轮胎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18" Aluminum Alloy Wheels+215/55 Tires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121258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型备胎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Temporary Spare Wheel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931366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前大灯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 Headlights 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306110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前大灯未关警告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前大灯延时关闭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Alarm for Headlights On/ Follow Me Home Function  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49011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自动大灯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Auto Headlights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60955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日间行车灯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 Daytime Running Lights (DRL)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071611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高位刹车灯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 High Mounted Brake Light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71663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后雾灯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Rear Fog Lights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10323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外后视镜电动调节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Power Adjustable Side Mirrors 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2705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外后视镜除雾、除霜功能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Heated Side Mirrors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716796"/>
                  </a:ext>
                </a:extLst>
              </a:tr>
              <a:tr h="3270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外后视镜自动折叠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Automatic Folding Side Mirrors 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5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39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744C7-B223-FDD5-FBD2-150C464B9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731E2A-43CC-CF6B-5240-AA561251625B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6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20733C62-8F2E-F1F5-2686-E306ED9C9F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75">
              <a:extLst>
                <a:ext uri="{FF2B5EF4-FFF2-40B4-BE49-F238E27FC236}">
                  <a16:creationId xmlns:a16="http://schemas.microsoft.com/office/drawing/2014/main" id="{4CA87E42-820E-6006-AE03-A562FD3D2BF3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Specifications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D86DBB-2989-14BD-4690-2135B1E41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612997"/>
              </p:ext>
            </p:extLst>
          </p:nvPr>
        </p:nvGraphicFramePr>
        <p:xfrm>
          <a:off x="562752" y="955766"/>
          <a:ext cx="10555356" cy="5653760"/>
        </p:xfrm>
        <a:graphic>
          <a:graphicData uri="http://schemas.openxmlformats.org/drawingml/2006/table">
            <a:tbl>
              <a:tblPr/>
              <a:tblGrid>
                <a:gridCol w="2617770">
                  <a:extLst>
                    <a:ext uri="{9D8B030D-6E8A-4147-A177-3AD203B41FA5}">
                      <a16:colId xmlns:a16="http://schemas.microsoft.com/office/drawing/2014/main" val="4223224418"/>
                    </a:ext>
                  </a:extLst>
                </a:gridCol>
                <a:gridCol w="3826565">
                  <a:extLst>
                    <a:ext uri="{9D8B030D-6E8A-4147-A177-3AD203B41FA5}">
                      <a16:colId xmlns:a16="http://schemas.microsoft.com/office/drawing/2014/main" val="1305744006"/>
                    </a:ext>
                  </a:extLst>
                </a:gridCol>
                <a:gridCol w="4111021">
                  <a:extLst>
                    <a:ext uri="{9D8B030D-6E8A-4147-A177-3AD203B41FA5}">
                      <a16:colId xmlns:a16="http://schemas.microsoft.com/office/drawing/2014/main" val="3657359002"/>
                    </a:ext>
                  </a:extLst>
                </a:gridCol>
              </a:tblGrid>
              <a:tr h="282688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车型参数及配置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SPECIFICATIONS &amp; FEATURES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1.5T GDI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170798"/>
                  </a:ext>
                </a:extLst>
              </a:tr>
              <a:tr h="28268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6AT 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两驱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6152"/>
                  </a:ext>
                </a:extLst>
              </a:tr>
              <a:tr h="28268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8030"/>
                  </a:ext>
                </a:extLst>
              </a:tr>
              <a:tr h="28268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高配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566605"/>
                  </a:ext>
                </a:extLst>
              </a:tr>
              <a:tr h="282688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N" dirty="0"/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AT2A-JA7-00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322386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内饰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INTERIOR</a:t>
                      </a:r>
                      <a:endParaRPr lang="zh-CN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69441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深色内饰（黑色）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Dark Interior (Black 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948648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双区自动空调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Dual-zone Automatic Air Conditioning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818733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AQS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空气质量传感器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 Quality system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67380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真皮包覆方向盘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Leather-trimmed Steering Wheel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100510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多功能方向盘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Multi-functional Steering Wheel 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512471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皮质座椅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Leatherette-trimmed Seats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578913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驾驶员座椅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向电动调节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6-way Power Adjustable Driver's Seat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005445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前乘客座椅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向手动调节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4-way Manual Adjustable Front Passenger's Seat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664009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主驾一键升降（防夹）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Driver's Window One-touch Up &amp; Down (Anti-pinch)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181442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后排中央头枕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Second Row Center Armrest &amp; Seat Headrest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788023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后排空调出风口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Second Row A/C Vents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66137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后排靠背按比例放倒（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6/4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）座垫翻折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60:40 Split and Reclining Second Row Seats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884628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电动天窗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Power Sunroof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772781"/>
                  </a:ext>
                </a:extLst>
              </a:tr>
              <a:tr h="28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鲨鱼鳍天线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Shark Fin Antenna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732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779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05195-4A03-C7CA-C0CD-4C2D645EA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C491FBC-AF56-EB9A-B69E-6FD6E88F90AE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6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40FFCE89-896F-23EA-9B3C-0AE93F41E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75">
              <a:extLst>
                <a:ext uri="{FF2B5EF4-FFF2-40B4-BE49-F238E27FC236}">
                  <a16:creationId xmlns:a16="http://schemas.microsoft.com/office/drawing/2014/main" id="{45DF9EBB-8F15-7116-492D-57C56FB740E4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Specifications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C8AD77-C60E-8548-9860-17109970B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144651"/>
              </p:ext>
            </p:extLst>
          </p:nvPr>
        </p:nvGraphicFramePr>
        <p:xfrm>
          <a:off x="562752" y="955766"/>
          <a:ext cx="10555356" cy="5559136"/>
        </p:xfrm>
        <a:graphic>
          <a:graphicData uri="http://schemas.openxmlformats.org/drawingml/2006/table">
            <a:tbl>
              <a:tblPr/>
              <a:tblGrid>
                <a:gridCol w="2617770">
                  <a:extLst>
                    <a:ext uri="{9D8B030D-6E8A-4147-A177-3AD203B41FA5}">
                      <a16:colId xmlns:a16="http://schemas.microsoft.com/office/drawing/2014/main" val="4223224418"/>
                    </a:ext>
                  </a:extLst>
                </a:gridCol>
                <a:gridCol w="3826565">
                  <a:extLst>
                    <a:ext uri="{9D8B030D-6E8A-4147-A177-3AD203B41FA5}">
                      <a16:colId xmlns:a16="http://schemas.microsoft.com/office/drawing/2014/main" val="1305744006"/>
                    </a:ext>
                  </a:extLst>
                </a:gridCol>
                <a:gridCol w="4111021">
                  <a:extLst>
                    <a:ext uri="{9D8B030D-6E8A-4147-A177-3AD203B41FA5}">
                      <a16:colId xmlns:a16="http://schemas.microsoft.com/office/drawing/2014/main" val="3657359002"/>
                    </a:ext>
                  </a:extLst>
                </a:gridCol>
              </a:tblGrid>
              <a:tr h="252688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车型参数及配置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SPECIFICATIONS &amp; FEATURES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1.5T GDI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170798"/>
                  </a:ext>
                </a:extLst>
              </a:tr>
              <a:tr h="25268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6AT 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两驱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6152"/>
                  </a:ext>
                </a:extLst>
              </a:tr>
              <a:tr h="25268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8030"/>
                  </a:ext>
                </a:extLst>
              </a:tr>
              <a:tr h="252688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高配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566605"/>
                  </a:ext>
                </a:extLst>
              </a:tr>
              <a:tr h="252688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N" dirty="0"/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AT2A-JA7-00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322386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安全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SAFETY</a:t>
                      </a:r>
                      <a:endParaRPr lang="zh-CN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431866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驾驶员和乘员安全气囊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Dual Front Airbags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75993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前排侧气囊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Front Side Airbags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992635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前排单预紧限力式安全带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Front Row Seats Seatbelts w/ Pretensioners and Force Limiters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003433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前排安全带未系灯光提示及未系声响报警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Front Seat Seatbelt Untied Alarm (Light and Chime)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656995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后排未系提示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Rear Passenger's Seat Seatbelt Untied Alarm (Light)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353157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制动防抱死系统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Anti-lock Braking System (ABS)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81614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电子制动力分配系统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Electric Brakeforce Distribution (EBD)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461764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车辆电子稳定控制系统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Electronic Stability Program (ESP)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291679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HBA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液压制动辅助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Hydraulic Brake Assist (HBA)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259023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上坡辅助控制系统（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HHC）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Hill-start Hold Control (HHC)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733297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下坡辅助控制系统（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HDC）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Hill Descent Control (HDC)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976060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EPB+Auto-hold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Electronic Parking Brake (EPB) w/ Autohold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500454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胎压监测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Tire Pressure Monitoring System (TPMS) 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853363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ISOFix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ISOFix Child Safety Seat Anchors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743803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后排侧门儿童锁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Second Row Child Safety Door Lock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291334"/>
                  </a:ext>
                </a:extLst>
              </a:tr>
              <a:tr h="2526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发动机防盗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Engine Immobilizer (w/ Anti-theft Alarm)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218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20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24B7C-1A4F-05BA-1EE6-E2EE4B84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87CDD73-D9CF-66B3-2160-E759FFFB70B4}"/>
              </a:ext>
            </a:extLst>
          </p:cNvPr>
          <p:cNvGrpSpPr/>
          <p:nvPr/>
        </p:nvGrpSpPr>
        <p:grpSpPr>
          <a:xfrm>
            <a:off x="393787" y="343094"/>
            <a:ext cx="4292513" cy="523220"/>
            <a:chOff x="393787" y="343094"/>
            <a:chExt cx="4292513" cy="523220"/>
          </a:xfrm>
        </p:grpSpPr>
        <p:pic>
          <p:nvPicPr>
            <p:cNvPr id="6" name="图片 57" descr="图片包含 游戏机&#10;&#10;描述已自动生成">
              <a:extLst>
                <a:ext uri="{FF2B5EF4-FFF2-40B4-BE49-F238E27FC236}">
                  <a16:creationId xmlns:a16="http://schemas.microsoft.com/office/drawing/2014/main" id="{F6F62DA7-695A-A0E1-F569-BCDD7B4C2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/>
            <a:srcRect/>
            <a:stretch>
              <a:fillRect/>
            </a:stretch>
          </p:blipFill>
          <p:spPr bwMode="auto">
            <a:xfrm>
              <a:off x="393787" y="465934"/>
              <a:ext cx="1390092" cy="277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75">
              <a:extLst>
                <a:ext uri="{FF2B5EF4-FFF2-40B4-BE49-F238E27FC236}">
                  <a16:creationId xmlns:a16="http://schemas.microsoft.com/office/drawing/2014/main" id="{287ABC49-D89C-CA33-7FE7-AAC07658AEAF}"/>
                </a:ext>
              </a:extLst>
            </p:cNvPr>
            <p:cNvSpPr txBox="1"/>
            <p:nvPr/>
          </p:nvSpPr>
          <p:spPr>
            <a:xfrm>
              <a:off x="1894108" y="343094"/>
              <a:ext cx="2792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华文宋体" panose="02010600040101010101" pitchFamily="2" charset="-122"/>
                  <a:ea typeface="华文宋体" panose="02010600040101010101" pitchFamily="2" charset="-122"/>
                </a:rPr>
                <a:t>Specifications</a:t>
              </a:r>
              <a:endParaRPr lang="zh-CN" altLang="en-US" sz="2800" b="1" dirty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664FBFD-7C1A-7C3D-A584-65BB0F672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613192"/>
              </p:ext>
            </p:extLst>
          </p:nvPr>
        </p:nvGraphicFramePr>
        <p:xfrm>
          <a:off x="562752" y="955766"/>
          <a:ext cx="10555356" cy="5653748"/>
        </p:xfrm>
        <a:graphic>
          <a:graphicData uri="http://schemas.openxmlformats.org/drawingml/2006/table">
            <a:tbl>
              <a:tblPr/>
              <a:tblGrid>
                <a:gridCol w="2617770">
                  <a:extLst>
                    <a:ext uri="{9D8B030D-6E8A-4147-A177-3AD203B41FA5}">
                      <a16:colId xmlns:a16="http://schemas.microsoft.com/office/drawing/2014/main" val="4223224418"/>
                    </a:ext>
                  </a:extLst>
                </a:gridCol>
                <a:gridCol w="3826565">
                  <a:extLst>
                    <a:ext uri="{9D8B030D-6E8A-4147-A177-3AD203B41FA5}">
                      <a16:colId xmlns:a16="http://schemas.microsoft.com/office/drawing/2014/main" val="1305744006"/>
                    </a:ext>
                  </a:extLst>
                </a:gridCol>
                <a:gridCol w="4111021">
                  <a:extLst>
                    <a:ext uri="{9D8B030D-6E8A-4147-A177-3AD203B41FA5}">
                      <a16:colId xmlns:a16="http://schemas.microsoft.com/office/drawing/2014/main" val="3657359002"/>
                    </a:ext>
                  </a:extLst>
                </a:gridCol>
              </a:tblGrid>
              <a:tr h="226295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车型参数及配置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SPECIFICATIONS &amp; FEATURES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1.5T GDI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170798"/>
                  </a:ext>
                </a:extLst>
              </a:tr>
              <a:tr h="226295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6AT 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两驱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6152"/>
                  </a:ext>
                </a:extLst>
              </a:tr>
              <a:tr h="226295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GE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8030"/>
                  </a:ext>
                </a:extLst>
              </a:tr>
              <a:tr h="226295"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高配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566605"/>
                  </a:ext>
                </a:extLst>
              </a:tr>
              <a:tr h="226295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N" dirty="0"/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AT2A-JA7-00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322386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科技娱乐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ENTERTAINMENT &amp; TECHNOLOGY</a:t>
                      </a:r>
                      <a:endParaRPr lang="zh-CN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967248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AM/FM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AM/FM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033958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手机互联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Phone Mirroring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94536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导航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Navigation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501836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英寸触控中控屏（英语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阿拉伯语）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12.3-in. Color Touch Screen Display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164975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吋液晶仪表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12.3-in. LCD Instrument Panel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43660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手机无线充电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Wireless Phone Charging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167501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扬声器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Speakers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124563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USB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充电口（可读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MP3/WMA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数据）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USB Port （MP3/WMA）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418924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蓝牙系统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Bluetooth</a:t>
                      </a:r>
                      <a:r>
                        <a:rPr lang="en-US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®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Handsfree Phone System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942215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音响音量随车速调节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Speed Based Volume Adjustment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053081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巡航系统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Cruise Control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85497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无匙启动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智能进入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PEPS (Passive Entry Passive Start)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332279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倒车雷达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Parking Sensors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144826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全景影像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Surround View Parking System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96513"/>
                  </a:ext>
                </a:extLst>
              </a:tr>
              <a:tr h="22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节能模式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ECO Mode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●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479147"/>
                  </a:ext>
                </a:extLst>
              </a:tr>
              <a:tr h="901553"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 “●”-Standard（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由此装备）；“○”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Optional（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选装）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;“━”-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N/A（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无此装备）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 </a:t>
                      </a:r>
                      <a:b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  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在某些国家或地区，某些选项可能不适用。 具体的规格参数以实车为准， 并请咨询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GAC Motor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授权的经销商。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Some options may not be available in some countries or regions. The specifications are subject to the actual vehicle. Please consult the authorized dealer for availability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 GAC Motor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保留对该配置表内容的所有权利 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All rights reserved by GAC MOTOR</a:t>
                      </a:r>
                    </a:p>
                  </a:txBody>
                  <a:tcPr marL="819" marR="819" marT="819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N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19945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306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7146</TotalTime>
  <Words>1111</Words>
  <Application>Microsoft Macintosh PowerPoint</Application>
  <PresentationFormat>Widescreen</PresentationFormat>
  <Paragraphs>337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等线</vt:lpstr>
      <vt:lpstr>等线 Light</vt:lpstr>
      <vt:lpstr>微软雅黑</vt:lpstr>
      <vt:lpstr>华文仿宋</vt:lpstr>
      <vt:lpstr>华文宋体</vt:lpstr>
      <vt:lpstr>Arial</vt:lpstr>
      <vt:lpstr>Wingdings</vt:lpstr>
      <vt:lpstr>1_自定义设计方案</vt:lpstr>
      <vt:lpstr>1_Office 主题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张序言 Preface Zhang</cp:lastModifiedBy>
  <cp:revision>2924</cp:revision>
  <cp:lastPrinted>2020-11-12T05:40:45Z</cp:lastPrinted>
  <dcterms:created xsi:type="dcterms:W3CDTF">2017-11-01T06:07:00Z</dcterms:created>
  <dcterms:modified xsi:type="dcterms:W3CDTF">2026-01-20T08:47:35Z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2052-11.1.0.9192</vt:lpwstr>
  </property>
</Properties>
</file>